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</p:sldIdLst>
  <p:sldSz cy="7772400" cx="10058400"/>
  <p:notesSz cx="6858000" cy="9144000"/>
  <p:embeddedFontLst>
    <p:embeddedFont>
      <p:font typeface="Inter"/>
      <p:regular r:id="rId9"/>
      <p:bold r:id="rId10"/>
      <p:italic r:id="rId11"/>
      <p:boldItalic r:id="rId12"/>
    </p:embeddedFont>
    <p:embeddedFont>
      <p:font typeface="Plus Jakarta Sans Medium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448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83D399DB-2FED-4981-ABEC-D50DE18D5FB3}">
  <a:tblStyle styleId="{83D399DB-2FED-4981-ABEC-D50DE18D5FB3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448" orient="horz"/>
        <p:guide pos="316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italic.fntdata"/><Relationship Id="rId10" Type="http://schemas.openxmlformats.org/officeDocument/2006/relationships/font" Target="fonts/Inter-bold.fntdata"/><Relationship Id="rId13" Type="http://schemas.openxmlformats.org/officeDocument/2006/relationships/font" Target="fonts/PlusJakartaSansMedium-regular.fntdata"/><Relationship Id="rId12" Type="http://schemas.openxmlformats.org/officeDocument/2006/relationships/font" Target="fonts/Inter-bold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font" Target="fonts/Inter-regular.fntdata"/><Relationship Id="rId15" Type="http://schemas.openxmlformats.org/officeDocument/2006/relationships/font" Target="fonts/PlusJakartaSansMedium-italic.fntdata"/><Relationship Id="rId14" Type="http://schemas.openxmlformats.org/officeDocument/2006/relationships/font" Target="fonts/PlusJakartaSansMedium-bold.fntdata"/><Relationship Id="rId16" Type="http://schemas.openxmlformats.org/officeDocument/2006/relationships/font" Target="fonts/PlusJakartaSansMedium-bold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043551cf01_0_0:notes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043551cf0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tyra</a:t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31ac6fd175f_0_21:notes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31ac6fd175f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tyra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42879" y="1125136"/>
            <a:ext cx="9372900" cy="31017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1pPr>
            <a:lvl2pPr lvl="1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2pPr>
            <a:lvl3pPr lvl="2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3pPr>
            <a:lvl4pPr lvl="3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4pPr>
            <a:lvl5pPr lvl="4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5pPr>
            <a:lvl6pPr lvl="5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6pPr>
            <a:lvl7pPr lvl="6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7pPr>
            <a:lvl8pPr lvl="7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8pPr>
            <a:lvl9pPr lvl="8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42870" y="4282678"/>
            <a:ext cx="9372900" cy="1197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42870" y="1671478"/>
            <a:ext cx="9372900" cy="29670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42870" y="4763362"/>
            <a:ext cx="9372900" cy="19656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 algn="ctr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42870" y="3250173"/>
            <a:ext cx="9372900" cy="12720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42870" y="1741518"/>
            <a:ext cx="93729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42870" y="1741518"/>
            <a:ext cx="43998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5315640" y="1741518"/>
            <a:ext cx="43998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42870" y="839573"/>
            <a:ext cx="3088800" cy="1141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42870" y="2099840"/>
            <a:ext cx="3088800" cy="4804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3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539275" y="680227"/>
            <a:ext cx="7004400" cy="6181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1pPr>
            <a:lvl2pPr lvl="1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2pPr>
            <a:lvl3pPr lvl="2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3pPr>
            <a:lvl4pPr lvl="3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4pPr>
            <a:lvl5pPr lvl="4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5pPr>
            <a:lvl6pPr lvl="5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6pPr>
            <a:lvl7pPr lvl="6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7pPr>
            <a:lvl8pPr lvl="7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8pPr>
            <a:lvl9pPr lvl="8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5029200" y="-189"/>
            <a:ext cx="5029200" cy="7772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92050" y="1863464"/>
            <a:ext cx="4449600" cy="2239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1pPr>
            <a:lvl2pPr lvl="1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2pPr>
            <a:lvl3pPr lvl="2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3pPr>
            <a:lvl4pPr lvl="3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4pPr>
            <a:lvl5pPr lvl="4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5pPr>
            <a:lvl6pPr lvl="5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6pPr>
            <a:lvl7pPr lvl="6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7pPr>
            <a:lvl8pPr lvl="7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8pPr>
            <a:lvl9pPr lvl="8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92050" y="4235758"/>
            <a:ext cx="4449600" cy="18663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5433450" y="1094158"/>
            <a:ext cx="4221000" cy="5583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42870" y="6392869"/>
            <a:ext cx="6598800" cy="9144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42870" y="1741518"/>
            <a:ext cx="9372900" cy="516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  <a:defRPr sz="1900">
                <a:solidFill>
                  <a:schemeClr val="dk2"/>
                </a:solidFill>
              </a:defRPr>
            </a:lvl1pPr>
            <a:lvl2pPr indent="-323850" lvl="1" marL="914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2pPr>
            <a:lvl3pPr indent="-323850" lvl="2" marL="1371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3pPr>
            <a:lvl4pPr indent="-323850" lvl="3" marL="18288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4pPr>
            <a:lvl5pPr indent="-323850" lvl="4" marL="22860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5pPr>
            <a:lvl6pPr indent="-323850" lvl="5" marL="27432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6pPr>
            <a:lvl7pPr indent="-323850" lvl="6" marL="3200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7pPr>
            <a:lvl8pPr indent="-323850" lvl="7" marL="3657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8pPr>
            <a:lvl9pPr indent="-323850" lvl="8" marL="4114800">
              <a:lnSpc>
                <a:spcPct val="115000"/>
              </a:lnSpc>
              <a:spcBef>
                <a:spcPts val="1700"/>
              </a:spcBef>
              <a:spcAft>
                <a:spcPts val="170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r">
              <a:buNone/>
              <a:defRPr sz="1100">
                <a:solidFill>
                  <a:schemeClr val="dk2"/>
                </a:solidFill>
              </a:defRPr>
            </a:lvl1pPr>
            <a:lvl2pPr lvl="1" algn="r">
              <a:buNone/>
              <a:defRPr sz="1100">
                <a:solidFill>
                  <a:schemeClr val="dk2"/>
                </a:solidFill>
              </a:defRPr>
            </a:lvl2pPr>
            <a:lvl3pPr lvl="2" algn="r">
              <a:buNone/>
              <a:defRPr sz="1100">
                <a:solidFill>
                  <a:schemeClr val="dk2"/>
                </a:solidFill>
              </a:defRPr>
            </a:lvl3pPr>
            <a:lvl4pPr lvl="3" algn="r">
              <a:buNone/>
              <a:defRPr sz="1100">
                <a:solidFill>
                  <a:schemeClr val="dk2"/>
                </a:solidFill>
              </a:defRPr>
            </a:lvl4pPr>
            <a:lvl5pPr lvl="4" algn="r">
              <a:buNone/>
              <a:defRPr sz="1100">
                <a:solidFill>
                  <a:schemeClr val="dk2"/>
                </a:solidFill>
              </a:defRPr>
            </a:lvl5pPr>
            <a:lvl6pPr lvl="5" algn="r">
              <a:buNone/>
              <a:defRPr sz="1100">
                <a:solidFill>
                  <a:schemeClr val="dk2"/>
                </a:solidFill>
              </a:defRPr>
            </a:lvl6pPr>
            <a:lvl7pPr lvl="6" algn="r">
              <a:buNone/>
              <a:defRPr sz="1100">
                <a:solidFill>
                  <a:schemeClr val="dk2"/>
                </a:solidFill>
              </a:defRPr>
            </a:lvl7pPr>
            <a:lvl8pPr lvl="7" algn="r">
              <a:buNone/>
              <a:defRPr sz="1100">
                <a:solidFill>
                  <a:schemeClr val="dk2"/>
                </a:solidFill>
              </a:defRPr>
            </a:lvl8pPr>
            <a:lvl9pPr lvl="8" algn="r">
              <a:buNone/>
              <a:defRPr sz="11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2.png"/><Relationship Id="rId5" Type="http://schemas.openxmlformats.org/officeDocument/2006/relationships/hyperlink" Target="https://docs.google.com/presentation/d/1UhOAQOaWj63PUXC968uBz3WCG6QTVxJK9FyyUvgQ3H8/edit?usp=sharing" TargetMode="External"/><Relationship Id="rId6" Type="http://schemas.openxmlformats.org/officeDocument/2006/relationships/hyperlink" Target="https://docs.google.com/presentation/d/1-ECUriEjLtZuGR30JxvNfVIE_1NuAXRPDuF1TO2nPM8/edit?usp=sharing" TargetMode="External"/><Relationship Id="rId7" Type="http://schemas.openxmlformats.org/officeDocument/2006/relationships/hyperlink" Target="https://docs.google.com/presentation/d/1MKHUdPkiq2Pv1VtVwHUzFWg4QKDfc_cgEQ3lFJxSfzQ/edit?usp=sharing" TargetMode="External"/><Relationship Id="rId8" Type="http://schemas.openxmlformats.org/officeDocument/2006/relationships/hyperlink" Target="https://docs.google.com/presentation/d/1NnsqDT-ADSwFedcVb8oIfvnPl3r2xDXHJBVLFYUscMI/edit?usp=sharing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763" y="7223664"/>
            <a:ext cx="333180" cy="333180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178497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3"/>
          <p:cNvSpPr txBox="1"/>
          <p:nvPr/>
        </p:nvSpPr>
        <p:spPr>
          <a:xfrm>
            <a:off x="7161344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7" name="Google Shape;57;p13"/>
          <p:cNvSpPr txBox="1"/>
          <p:nvPr/>
        </p:nvSpPr>
        <p:spPr>
          <a:xfrm>
            <a:off x="3838725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58" name="Google Shape;58;p13"/>
          <p:cNvGraphicFramePr/>
          <p:nvPr/>
        </p:nvGraphicFramePr>
        <p:xfrm>
          <a:off x="347863" y="5170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{83D399DB-2FED-4981-ABEC-D50DE18D5FB3}</a:tableStyleId>
              </a:tblPr>
              <a:tblGrid>
                <a:gridCol w="1633350"/>
                <a:gridCol w="4045800"/>
                <a:gridCol w="3669725"/>
              </a:tblGrid>
              <a:tr h="3236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LESSON 11: </a:t>
                      </a: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Leaders and Strategies of Decolonization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4660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COMPELLING</a:t>
                      </a: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 QUESTION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How did the methods and roles of leaders and organizations contribute to the movement for independence and decolonization between 1945 and 1975?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3106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STANDARD(S)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2.74, 2.76, 2.77, 2.79, 2.85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3106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FOCUS SKILL(S)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Causation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Comparison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4660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MATERIALS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5"/>
                        </a:rPr>
                        <a:t>Powerpoint Presentation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6"/>
                        </a:rPr>
                        <a:t>Teacher Exemplar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Inquiry Journal Exemplar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7767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MATERIALS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Do First Options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Printable Version: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7"/>
                        </a:rPr>
                        <a:t>Student Worksheet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Digital 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Version: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8"/>
                        </a:rPr>
                        <a:t>Student Worksheet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Inquiry Journal: Topic 2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466025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DO FIRST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Option 1- Fraye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r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: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 Decolonization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Option 2-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Quickwrite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9321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Select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“Do First”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option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Play “Song of the Unit” or alternative 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students with visual, online, or print access to “Do First”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Complete “Do First” either online or by hand.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23875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1 - LAUNCH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Students will be introduced to the “Decolonization Leaders: Evidence Organizer” worksheet and complete the first row with teacher guidance.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86487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Reintroduce the Topic 2 Compelling Question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Distribute the “Decolonization Leaders: Evidence Organizer” student worksheet.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instructions for the activity.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Conduct a “I DO” “WE DO” for the row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relating to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Mohandas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 Gandhi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Listen to the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teacher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’s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instructions for the activity 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Participate in the “WE DO” portion of the launch.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59" name="Google Shape;59;p13"/>
          <p:cNvSpPr txBox="1"/>
          <p:nvPr/>
        </p:nvSpPr>
        <p:spPr>
          <a:xfrm>
            <a:off x="-13800" y="0"/>
            <a:ext cx="100722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Cold War &amp; Global Transformations: Daily Lesson Plan (60 Minutes)</a:t>
            </a:r>
            <a:endParaRPr sz="2100">
              <a:solidFill>
                <a:srgbClr val="000000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60" name="Google Shape;60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89249"/>
            <a:ext cx="816414" cy="3385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Google Shape;65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763" y="7223664"/>
            <a:ext cx="333180" cy="333180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178497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14"/>
          <p:cNvSpPr txBox="1"/>
          <p:nvPr/>
        </p:nvSpPr>
        <p:spPr>
          <a:xfrm>
            <a:off x="7161344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8" name="Google Shape;68;p14"/>
          <p:cNvSpPr txBox="1"/>
          <p:nvPr/>
        </p:nvSpPr>
        <p:spPr>
          <a:xfrm>
            <a:off x="3838725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69" name="Google Shape;69;p14"/>
          <p:cNvGraphicFramePr/>
          <p:nvPr/>
        </p:nvGraphicFramePr>
        <p:xfrm>
          <a:off x="279863" y="5170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{83D399DB-2FED-4981-ABEC-D50DE18D5FB3}</a:tableStyleId>
              </a:tblPr>
              <a:tblGrid>
                <a:gridCol w="1629775"/>
                <a:gridCol w="3902150"/>
                <a:gridCol w="3924775"/>
              </a:tblGrid>
              <a:tr h="2917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LESSON 11: Leaders and Strategies of Decolonization - continued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420150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2 - </a:t>
                      </a: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PRACTICE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Students will complete the rest of the “Decolonization Leaders: Evidence Organizer” worksheet. Students should use their notes from previous lesson and the internet to aid them in 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completing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the chart.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107307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Instruct students to complete the rest of the chart with a partner.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Monitor student progress and provide support as needed.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Review the chart with the whole 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group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when time is up.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Complete the rest of the organizer with a partner. 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Ask questions and seek guidance if needed.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Review the chart with the whole group. 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7025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</a:t>
                      </a: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3 - EXHIBIT</a:t>
                      </a:r>
                      <a:endParaRPr b="1"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Students will plan out their CER paragraph in their Inquiry Journal using the CER Planning Template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51282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Instruct students to plan out their CER paragraph using the CER Planning Template.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Monitor and support as needed.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Plan out a CER paragraph using the CER Planning Template in the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Inquiry Journal.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Seek feedback from teacher; make corrections as needed.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None/>
                      </a:pPr>
                      <a:r>
                        <a:t/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12825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CONCLUSION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Students should write a CER paragraph in their Inquiry Journal relating to Topic 2: Compelling Question 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51282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students’ access to their Inquiry Journal and provide instructions. 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Write a CER paragraph for Topic 2: Compelling Question, Unit 9 Inquiry Journal.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70" name="Google Shape;70;p14"/>
          <p:cNvSpPr txBox="1"/>
          <p:nvPr/>
        </p:nvSpPr>
        <p:spPr>
          <a:xfrm>
            <a:off x="-13800" y="0"/>
            <a:ext cx="100722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Cold War &amp; Global Transformations: Daily Lesson Plan (60 Minutes)</a:t>
            </a:r>
            <a:endParaRPr sz="1800">
              <a:solidFill>
                <a:srgbClr val="000000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71" name="Google Shape;71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89249"/>
            <a:ext cx="816414" cy="3385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E95C3D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F1AF4B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